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handoutMasterIdLst>
    <p:handoutMasterId r:id="rId35"/>
  </p:handout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2" r:id="rId10"/>
    <p:sldId id="293" r:id="rId11"/>
    <p:sldId id="291" r:id="rId12"/>
    <p:sldId id="294" r:id="rId13"/>
    <p:sldId id="295" r:id="rId14"/>
    <p:sldId id="307" r:id="rId15"/>
    <p:sldId id="308" r:id="rId16"/>
    <p:sldId id="296" r:id="rId17"/>
    <p:sldId id="297" r:id="rId18"/>
    <p:sldId id="299" r:id="rId19"/>
    <p:sldId id="312" r:id="rId20"/>
    <p:sldId id="314" r:id="rId21"/>
    <p:sldId id="298" r:id="rId22"/>
    <p:sldId id="302" r:id="rId23"/>
    <p:sldId id="300" r:id="rId24"/>
    <p:sldId id="303" r:id="rId25"/>
    <p:sldId id="301" r:id="rId26"/>
    <p:sldId id="304" r:id="rId27"/>
    <p:sldId id="306" r:id="rId28"/>
    <p:sldId id="305" r:id="rId29"/>
    <p:sldId id="309" r:id="rId30"/>
    <p:sldId id="310" r:id="rId31"/>
    <p:sldId id="311" r:id="rId32"/>
    <p:sldId id="313" r:id="rId33"/>
    <p:sldId id="315" r:id="rId34"/>
  </p:sldIdLst>
  <p:sldSz cx="12192000" cy="6858000"/>
  <p:notesSz cx="6858000" cy="9144000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5pPr>
    <a:lvl6pPr marL="2286000" algn="l" defTabSz="914400" rtl="0" eaLnBrk="1" latinLnBrk="0" hangingPunct="1"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6pPr>
    <a:lvl7pPr marL="2743200" algn="l" defTabSz="914400" rtl="0" eaLnBrk="1" latinLnBrk="0" hangingPunct="1"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7pPr>
    <a:lvl8pPr marL="3200400" algn="l" defTabSz="914400" rtl="0" eaLnBrk="1" latinLnBrk="0" hangingPunct="1"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8pPr>
    <a:lvl9pPr marL="3657600" algn="l" defTabSz="914400" rtl="0" eaLnBrk="1" latinLnBrk="0" hangingPunct="1">
      <a:defRPr sz="2000" b="1" kern="1200">
        <a:solidFill>
          <a:schemeClr val="accent1"/>
        </a:solidFill>
        <a:latin typeface="Lucida Sans Unicode" panose="020B0602030504020204" pitchFamily="34" charset="0"/>
        <a:ea typeface="굴림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00A8A4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92" autoAdjust="0"/>
    <p:restoredTop sz="94622" autoAdjust="0"/>
  </p:normalViewPr>
  <p:slideViewPr>
    <p:cSldViewPr snapToObjects="1">
      <p:cViewPr varScale="1">
        <p:scale>
          <a:sx n="110" d="100"/>
          <a:sy n="110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CB4E330C-EAF8-41FF-A2DB-5A18FBE92D9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63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03" descr="어두운 수평선"/>
          <p:cNvSpPr>
            <a:spLocks noChangeArrowheads="1"/>
          </p:cNvSpPr>
          <p:nvPr/>
        </p:nvSpPr>
        <p:spPr bwMode="ltGray">
          <a:xfrm>
            <a:off x="12007272" y="1383476"/>
            <a:ext cx="184730" cy="400110"/>
          </a:xfrm>
          <a:prstGeom prst="rect">
            <a:avLst/>
          </a:prstGeom>
          <a:pattFill prst="dkHorz">
            <a:fgClr>
              <a:schemeClr val="folHlink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 sz="2000"/>
          </a:p>
        </p:txBody>
      </p:sp>
      <p:sp>
        <p:nvSpPr>
          <p:cNvPr id="4" name="Rectangle 2784"/>
          <p:cNvSpPr>
            <a:spLocks noChangeArrowheads="1"/>
          </p:cNvSpPr>
          <p:nvPr/>
        </p:nvSpPr>
        <p:spPr bwMode="ltGray">
          <a:xfrm>
            <a:off x="0" y="3298828"/>
            <a:ext cx="12192000" cy="3921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/>
          </a:p>
        </p:txBody>
      </p:sp>
      <p:sp>
        <p:nvSpPr>
          <p:cNvPr id="5" name="Rectangle 2787"/>
          <p:cNvSpPr>
            <a:spLocks noChangeArrowheads="1"/>
          </p:cNvSpPr>
          <p:nvPr/>
        </p:nvSpPr>
        <p:spPr bwMode="ltGray">
          <a:xfrm>
            <a:off x="0" y="3090863"/>
            <a:ext cx="12192000" cy="20796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/>
          </a:p>
        </p:txBody>
      </p:sp>
      <p:grpSp>
        <p:nvGrpSpPr>
          <p:cNvPr id="6" name="Group 2804"/>
          <p:cNvGrpSpPr>
            <a:grpSpLocks/>
          </p:cNvGrpSpPr>
          <p:nvPr/>
        </p:nvGrpSpPr>
        <p:grpSpPr bwMode="auto">
          <a:xfrm>
            <a:off x="696384" y="1244602"/>
            <a:ext cx="2250016" cy="1204913"/>
            <a:chOff x="329" y="681"/>
            <a:chExt cx="1063" cy="759"/>
          </a:xfrm>
        </p:grpSpPr>
        <p:sp>
          <p:nvSpPr>
            <p:cNvPr id="7" name="Rectangle 2795"/>
            <p:cNvSpPr>
              <a:spLocks noChangeArrowheads="1"/>
            </p:cNvSpPr>
            <p:nvPr/>
          </p:nvSpPr>
          <p:spPr bwMode="ltGray">
            <a:xfrm>
              <a:off x="329" y="681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8" name="Rectangle 2796"/>
            <p:cNvSpPr>
              <a:spLocks noChangeArrowheads="1"/>
            </p:cNvSpPr>
            <p:nvPr/>
          </p:nvSpPr>
          <p:spPr bwMode="ltGray">
            <a:xfrm>
              <a:off x="569" y="870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9" name="Rectangle 2797"/>
            <p:cNvSpPr>
              <a:spLocks noChangeArrowheads="1"/>
            </p:cNvSpPr>
            <p:nvPr/>
          </p:nvSpPr>
          <p:spPr bwMode="ltGray">
            <a:xfrm>
              <a:off x="912" y="767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0" name="Rectangle 2798"/>
            <p:cNvSpPr>
              <a:spLocks noChangeArrowheads="1"/>
            </p:cNvSpPr>
            <p:nvPr/>
          </p:nvSpPr>
          <p:spPr bwMode="ltGray">
            <a:xfrm>
              <a:off x="809" y="1097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1" name="Rectangle 2799"/>
            <p:cNvSpPr>
              <a:spLocks noChangeArrowheads="1"/>
            </p:cNvSpPr>
            <p:nvPr/>
          </p:nvSpPr>
          <p:spPr bwMode="ltGray">
            <a:xfrm>
              <a:off x="1049" y="1337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2" name="Rectangle 2800"/>
            <p:cNvSpPr>
              <a:spLocks noChangeArrowheads="1"/>
            </p:cNvSpPr>
            <p:nvPr/>
          </p:nvSpPr>
          <p:spPr bwMode="ltGray">
            <a:xfrm>
              <a:off x="1289" y="1097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3" name="Rectangle 2801"/>
            <p:cNvSpPr>
              <a:spLocks noChangeArrowheads="1"/>
            </p:cNvSpPr>
            <p:nvPr/>
          </p:nvSpPr>
          <p:spPr bwMode="ltGray">
            <a:xfrm>
              <a:off x="517" y="1284"/>
              <a:ext cx="103" cy="10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</p:grpSp>
      <p:sp>
        <p:nvSpPr>
          <p:cNvPr id="14" name="Text Box 2560"/>
          <p:cNvSpPr txBox="1">
            <a:spLocks noChangeArrowheads="1"/>
          </p:cNvSpPr>
          <p:nvPr/>
        </p:nvSpPr>
        <p:spPr bwMode="auto">
          <a:xfrm>
            <a:off x="516469" y="2633663"/>
            <a:ext cx="85132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altLang="ko-KR" sz="1400">
                <a:solidFill>
                  <a:schemeClr val="tx1"/>
                </a:solidFill>
                <a:latin typeface="Verdana" pitchFamily="34" charset="0"/>
                <a:ea typeface="Gulim" pitchFamily="34" charset="-127"/>
              </a:rPr>
              <a:t>Add Your Company Slogan</a:t>
            </a:r>
          </a:p>
        </p:txBody>
      </p:sp>
      <p:grpSp>
        <p:nvGrpSpPr>
          <p:cNvPr id="15" name="Group 2805"/>
          <p:cNvGrpSpPr>
            <a:grpSpLocks/>
          </p:cNvGrpSpPr>
          <p:nvPr/>
        </p:nvGrpSpPr>
        <p:grpSpPr bwMode="auto">
          <a:xfrm>
            <a:off x="6644217" y="2557463"/>
            <a:ext cx="4876800" cy="741362"/>
            <a:chOff x="3120" y="2430"/>
            <a:chExt cx="2304" cy="467"/>
          </a:xfrm>
        </p:grpSpPr>
        <p:sp>
          <p:nvSpPr>
            <p:cNvPr id="16" name="AutoShape 2788"/>
            <p:cNvSpPr>
              <a:spLocks noChangeArrowheads="1"/>
            </p:cNvSpPr>
            <p:nvPr/>
          </p:nvSpPr>
          <p:spPr bwMode="auto">
            <a:xfrm>
              <a:off x="3120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7" name="AutoShape 2792"/>
            <p:cNvSpPr>
              <a:spLocks noChangeArrowheads="1"/>
            </p:cNvSpPr>
            <p:nvPr/>
          </p:nvSpPr>
          <p:spPr bwMode="auto">
            <a:xfrm>
              <a:off x="3690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8" name="AutoShape 2793"/>
            <p:cNvSpPr>
              <a:spLocks noChangeArrowheads="1"/>
            </p:cNvSpPr>
            <p:nvPr/>
          </p:nvSpPr>
          <p:spPr bwMode="auto">
            <a:xfrm>
              <a:off x="4247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9" name="AutoShape 2794"/>
            <p:cNvSpPr>
              <a:spLocks noChangeArrowheads="1"/>
            </p:cNvSpPr>
            <p:nvPr/>
          </p:nvSpPr>
          <p:spPr bwMode="auto">
            <a:xfrm>
              <a:off x="4823" y="2430"/>
              <a:ext cx="601" cy="467"/>
            </a:xfrm>
            <a:prstGeom prst="chevron">
              <a:avLst>
                <a:gd name="adj" fmla="val 3217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</p:grpSp>
      <p:sp>
        <p:nvSpPr>
          <p:cNvPr id="20" name="AutoShape 2808"/>
          <p:cNvSpPr>
            <a:spLocks noChangeArrowheads="1"/>
          </p:cNvSpPr>
          <p:nvPr/>
        </p:nvSpPr>
        <p:spPr bwMode="gray">
          <a:xfrm>
            <a:off x="729672" y="765145"/>
            <a:ext cx="184730" cy="400110"/>
          </a:xfrm>
          <a:prstGeom prst="chevron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 sz="2000"/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342902" y="3690938"/>
            <a:ext cx="11315700" cy="817562"/>
          </a:xfrm>
        </p:spPr>
        <p:txBody>
          <a:bodyPr anchor="t"/>
          <a:lstStyle>
            <a:lvl1pPr>
              <a:lnSpc>
                <a:spcPct val="80000"/>
              </a:lnSpc>
              <a:defRPr sz="5000">
                <a:ea typeface="Gulim" pitchFamily="34" charset="-127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  <p:sp>
        <p:nvSpPr>
          <p:cNvPr id="21" name="Rectangle 2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09600" y="6553200"/>
            <a:ext cx="28448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2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267200" y="6629400"/>
            <a:ext cx="38608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2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813800" y="6553200"/>
            <a:ext cx="28448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13206CA5-FFD3-45B0-9EA9-6338AD157B3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203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6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8902" y="152400"/>
            <a:ext cx="2908300" cy="6248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3" y="152400"/>
            <a:ext cx="8528049" cy="6248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4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862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2" y="1447800"/>
            <a:ext cx="4813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2" y="1447800"/>
            <a:ext cx="4813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0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4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2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26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6774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250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9" name="Rectangle 311"/>
          <p:cNvSpPr>
            <a:spLocks noChangeArrowheads="1"/>
          </p:cNvSpPr>
          <p:nvPr/>
        </p:nvSpPr>
        <p:spPr bwMode="auto">
          <a:xfrm>
            <a:off x="0" y="6477000"/>
            <a:ext cx="121920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000"/>
          </a:p>
        </p:txBody>
      </p:sp>
      <p:sp>
        <p:nvSpPr>
          <p:cNvPr id="1027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47800"/>
            <a:ext cx="982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单击此处编辑母版文本样式</a:t>
            </a:r>
          </a:p>
          <a:p>
            <a:pPr lvl="1"/>
            <a:r>
              <a:rPr lang="ko-KR" altLang="en-US" smtClean="0"/>
              <a:t>第二级</a:t>
            </a:r>
          </a:p>
          <a:p>
            <a:pPr lvl="2"/>
            <a:r>
              <a:rPr lang="ko-KR" altLang="en-US" smtClean="0"/>
              <a:t>第三级</a:t>
            </a:r>
          </a:p>
          <a:p>
            <a:pPr lvl="3"/>
            <a:r>
              <a:rPr lang="ko-KR" altLang="en-US" smtClean="0"/>
              <a:t>第四级</a:t>
            </a:r>
          </a:p>
          <a:p>
            <a:pPr lvl="4"/>
            <a:r>
              <a:rPr lang="ko-KR" altLang="en-US" smtClean="0"/>
              <a:t>第五级</a:t>
            </a:r>
          </a:p>
        </p:txBody>
      </p:sp>
      <p:grpSp>
        <p:nvGrpSpPr>
          <p:cNvPr id="1028" name="Group 319"/>
          <p:cNvGrpSpPr>
            <a:grpSpLocks/>
          </p:cNvGrpSpPr>
          <p:nvPr/>
        </p:nvGrpSpPr>
        <p:grpSpPr bwMode="auto">
          <a:xfrm>
            <a:off x="0" y="685800"/>
            <a:ext cx="12192000" cy="776288"/>
            <a:chOff x="0" y="432"/>
            <a:chExt cx="5760" cy="489"/>
          </a:xfrm>
        </p:grpSpPr>
        <p:sp>
          <p:nvSpPr>
            <p:cNvPr id="12592" name="Rectangle 304"/>
            <p:cNvSpPr>
              <a:spLocks noChangeArrowheads="1"/>
            </p:cNvSpPr>
            <p:nvPr/>
          </p:nvSpPr>
          <p:spPr bwMode="gray">
            <a:xfrm>
              <a:off x="0" y="432"/>
              <a:ext cx="5760" cy="14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2593" name="Rectangle 305"/>
            <p:cNvSpPr>
              <a:spLocks noChangeArrowheads="1"/>
            </p:cNvSpPr>
            <p:nvPr/>
          </p:nvSpPr>
          <p:spPr bwMode="auto">
            <a:xfrm>
              <a:off x="0" y="578"/>
              <a:ext cx="5760" cy="7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2597" name="AutoShape 309"/>
            <p:cNvSpPr>
              <a:spLocks noChangeArrowheads="1"/>
            </p:cNvSpPr>
            <p:nvPr/>
          </p:nvSpPr>
          <p:spPr bwMode="auto">
            <a:xfrm>
              <a:off x="4882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  <p:sp>
          <p:nvSpPr>
            <p:cNvPr id="12598" name="AutoShape 310"/>
            <p:cNvSpPr>
              <a:spLocks noChangeArrowheads="1"/>
            </p:cNvSpPr>
            <p:nvPr/>
          </p:nvSpPr>
          <p:spPr bwMode="auto">
            <a:xfrm>
              <a:off x="5307" y="615"/>
              <a:ext cx="384" cy="306"/>
            </a:xfrm>
            <a:prstGeom prst="chevron">
              <a:avLst>
                <a:gd name="adj" fmla="val 31373"/>
              </a:avLst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/>
            </a:p>
          </p:txBody>
        </p:sp>
      </p:grpSp>
      <p:sp>
        <p:nvSpPr>
          <p:cNvPr id="1029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247652" y="152400"/>
            <a:ext cx="116395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单击此处编辑母版标题样式</a:t>
            </a:r>
          </a:p>
        </p:txBody>
      </p:sp>
      <p:sp>
        <p:nvSpPr>
          <p:cNvPr id="12609" name="Text Box 321"/>
          <p:cNvSpPr txBox="1">
            <a:spLocks noChangeArrowheads="1"/>
          </p:cNvSpPr>
          <p:nvPr/>
        </p:nvSpPr>
        <p:spPr bwMode="gray">
          <a:xfrm>
            <a:off x="3983568" y="6477003"/>
            <a:ext cx="451273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>
                <a:solidFill>
                  <a:schemeClr val="bg2"/>
                </a:solidFill>
                <a:ea typeface="Gulim" pitchFamily="34" charset="-127"/>
              </a:rPr>
              <a:t>www.wondershare.com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12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42902" y="3670570"/>
            <a:ext cx="11315700" cy="817562"/>
          </a:xfrm>
        </p:spPr>
        <p:txBody>
          <a:bodyPr/>
          <a:lstStyle/>
          <a:p>
            <a:pPr algn="ctr">
              <a:lnSpc>
                <a:spcPts val="6000"/>
              </a:lnSpc>
            </a:pPr>
            <a:r>
              <a:rPr lang="ru-RU" altLang="ko-KR" sz="4800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Предназначение, общее устройство и тактико-технические характеристики переносных радиостанций</a:t>
            </a:r>
            <a:endParaRPr lang="ko-KR" altLang="en-US" sz="4800" dirty="0" smtClean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42902" y="2636912"/>
            <a:ext cx="330482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3" b="80667" l="0" r="90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878" b="17706"/>
          <a:stretch/>
        </p:blipFill>
        <p:spPr>
          <a:xfrm>
            <a:off x="5663952" y="-315416"/>
            <a:ext cx="3628398" cy="381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1910-1913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годах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радиотелеграфным депо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Российского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морского ведомства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изготовлены серийные РСТ-ВН с мощностью искровых передатчиков до 2000 Вт. В качестве приемных устройств использовались детекторные приемники.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1923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на вооружение войск связи поступила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первая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ламповая радиостанция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– «АЛМ»,                                                                               названная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честь ее создателя -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Львовича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Минца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1923 г в Красной Армии были в эксплуатации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только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искровые передатчики фирмы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«Телефункен».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60" t="2001" r="861" b="2001"/>
          <a:stretch/>
        </p:blipFill>
        <p:spPr>
          <a:xfrm>
            <a:off x="7752184" y="2847975"/>
            <a:ext cx="4356685" cy="39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91" l="0" r="97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96" y="1223020"/>
            <a:ext cx="3998126" cy="5030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" b="99327" l="53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1196752"/>
            <a:ext cx="3998126" cy="5030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1940 году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ru-RU" sz="24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Galvin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(сегодня  </a:t>
            </a:r>
            <a:r>
              <a:rPr lang="ru-RU" sz="24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Motorola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получила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заказ от правительства на изготовление армейских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средств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связи. И в том же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1940-м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компания представила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портативную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радиостанцию (позднее получившую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наименование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SCR-536/BC-611), первую в мире, по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настоящему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соответствующую определению “портативная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радиостанция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” – “возможна к использованию в движении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при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переноске в одной руке”.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90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Радиосвязь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Радиосвязь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вид связи, осуществляемой посредством радиоволн, т.е. это обмен сообщениями между двумя и более абонентами с помощью электрических сигналов, переносимых через пространство радиоволнами. В основе радиосвязи лежит преобразование электрической энергии высокой частоты в электромагнитные колебания радиопередатчиком, распространение их (радиоволн) в пространстве и обратное преобразование радиоприёмником электромагнитных колебаний (радиоволн) в электрические колебания.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4653136"/>
            <a:ext cx="4446395" cy="22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Радиосвязь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Радиоволны делятся на диапазоны.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СДВ – сверхдлинные волны;  ДВ – длинные волны;  СВ – средние волны;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КВ – короткие волны;  УКВ – ультракороткие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волны.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СДВ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волны более 10 км (3-30 КГц).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волны от 1 до 10 км (30 - 300 кГц).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от 100 м до 1 км (300 - 3000кГц).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от 10 до 100 м (3 - 30 МГЦ).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УКВ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менее 10 м (свыше 30 МГц).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" t="16268" r="623" b="14809"/>
          <a:stretch/>
        </p:blipFill>
        <p:spPr>
          <a:xfrm>
            <a:off x="5303912" y="4151707"/>
            <a:ext cx="6790919" cy="26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радиоволн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Сверхдлинные волны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проникают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вглубь толщи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воды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20 м и применяются для связи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 подлодками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Ей необязательно всплывать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эту глубину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достаточно выкинуть радиобуй до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этого уровня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СДВ могут распространяться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вплоть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огибания земли.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Длинные волны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способны огибать препятствия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используются для связи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большие расстояния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Также ДВ обладает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слабой проникающей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способностью,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поэтому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если у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вас нет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выносной антенны, ДВ вряд ли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получится «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поймать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волны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хорошо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отражаются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от ионосферы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находящейся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расстоянии 100-450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км над поверхностью земли.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дневное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время поглощаются ионосферой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эффекта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отражения нет. Потому СВ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используются в ночное время.</a:t>
            </a:r>
          </a:p>
        </p:txBody>
      </p:sp>
    </p:spTree>
    <p:extLst>
      <p:ext uri="{BB962C8B-B14F-4D97-AF65-F5344CB8AC3E}">
        <p14:creationId xmlns:p14="http://schemas.microsoft.com/office/powerpoint/2010/main" val="28604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радиоволн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Короткие волны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хорошо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отражаются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от ионосферы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любое времени суток.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Могут распространяться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на большие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расстояния (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несколько тысяч км) за счет переотражений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от ионосферы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поверхности земли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Передатчиков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большой мощности для этого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не требуется.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Ультракороткие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волны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могут огибать препятствия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размером в 1/г длины волны (т.е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около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5 м), имеют хорошую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проникающую способность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Главный недостаток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сравнительно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быстро затухают при встрече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 препятствиями.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Радиоволны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распространяются в пространстве не равномерно. Они отражаются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от различных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препятствий и могут складываться, от чего меняется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приема/передачи/прохождения радиосигнала.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8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Радиосвязь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радиосвязи от проводной: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1. Быстрое развертывание на любой местности в любых условиях.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2. Высокая оперативность и живучесть.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3. Возможность передачи сообщений любому количеству абонентов как циркулярно, так и избирательно.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4. Возможность связи с подвижными объектами.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Радиосредства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применяются во всех видах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Вооруженных Сил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звеньях управления. Они являются основными, а во многих случаях и единственными средствами прямой связи и подвижными объектами и штабами, находящимися в движении или в тылу противника.</a:t>
            </a:r>
          </a:p>
        </p:txBody>
      </p:sp>
    </p:spTree>
    <p:extLst>
      <p:ext uri="{BB962C8B-B14F-4D97-AF65-F5344CB8AC3E}">
        <p14:creationId xmlns:p14="http://schemas.microsoft.com/office/powerpoint/2010/main" val="46647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Радиосвязь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521280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Радиосредства подразделяются на подвижные и стационарные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Подвижные радиостанции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зависимости от их назначения и мощности выпускаются - в переносном варианте или монтируются на бронеобъектах, автомобилях, вертолетах, самолетах и кораблях. 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Стационарные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радиостанции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устанавливаются для постоянной работы в специальных оборудованных сооружениях. 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Радиосвязь может быть организовано по радиосетям или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радионаправлениям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соединениях, частях и подразделениях радиосвязь организуется, как правило, по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радиосетям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 частями (подразделениями), выполняющими наиболее ответственные задачи могут создаваться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радионаправления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9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Военные радиостанции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Главное отличие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военных от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«гражданских» средств радиосвязи - наличие ППРЧ, АС и ТМ.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ППРЧ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псевдослучайная перестройка рабочей частоты. Последовательность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шифрования, известная только радиостанциям одной сети (постоянные «прыжки» в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пределах определенного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диапазона), скорость перестройки затрудняет пеленгацию.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адаптивная автоматизированная связь. Применяется для обеспечения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устойчивой работы при помехах.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ТМ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техническое маскирование. Применяется для исключения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несанкционированного прослушивания переговоров.</a:t>
            </a:r>
          </a:p>
        </p:txBody>
      </p:sp>
    </p:spTree>
    <p:extLst>
      <p:ext uri="{BB962C8B-B14F-4D97-AF65-F5344CB8AC3E}">
        <p14:creationId xmlns:p14="http://schemas.microsoft.com/office/powerpoint/2010/main" val="3040183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1124744"/>
            <a:ext cx="3201640" cy="57543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Р-159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—переносная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широкодиапазонная войсковая УКВ-ЧМ радиостанция для связи в звене управления Вооруженных Сил рота-батальон. Радиостанция приёмо-передающая, симплексная с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узкополосным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телеграфированием и с тональным вызовом,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также с возможностью дистанционного управления в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телефонном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режиме. Конструкция ранцевая — наплечные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ремни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для переноски крепятся к корпусу. Также в комплекте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имеется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сумка радиста для переноски антенн и инструмента.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2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245468"/>
            <a:ext cx="11449272" cy="54102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Чтобы в полной мере оценить, как далеко зашла двусторонняя радиосвязь, интересно взглянуть на то, с чего она началась. От первоначального открытия «беспроводных волн»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 сегодняшних технологий.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 – одно из величайших достижений 19-го века. Оно до сих пор повсеместно используется для беспроводной передачи данных, а с развитием компьютерной технологии области его использования только увеличиваются.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его изобретение оказало огромное влияние и на военное дело. Дальнейшие исследования в этой области привели к созданию радиосвязи, радионавигации, радиолокации, радиоуправления оружием и радиоэлектронной борьбы. Все это сильно изменило принципы ведения боевых действий.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31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700" y="3356992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Р-159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надёжную двухстороннюю радиосвязь на местности средней пересечённости в любое время суток и года на любой частоте диапазона в свободном от помех на расстоянии: на штыревую антенну 1,5 м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ТлФ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до 12 км,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ТлГ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до 18 км; на штыревую антенну 2,7 м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ТлФ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до 18 км,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ТлГ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до 27 км;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антенну бегущей волны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ТлФ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35 км, в режиме </a:t>
            </a:r>
            <a:r>
              <a:rPr lang="ru-RU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ТлГ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до 50 км; при установке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автомобиле 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антенне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1,5 м при скорости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60 км/ч — до 8 км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Вес рабочего комплекта — 14,5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кг.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«Акведук»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включает больше 30 портативных, носимых и возимых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радиосредств мощностью от 0.1 до 100 Вт, носимые и возимые устройства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технического маскирования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информации, а также 15 дополнительных устройств, расширяющих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функциональные возможности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комплекса.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Самые распространенные дополнительные устройства Р-168-5УН1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Р-168-5КН, Р-168-0ДУМ1,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Р-168-1К.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6" y="4078892"/>
            <a:ext cx="4104456" cy="254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3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Р-168-5УН1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открытую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маскированную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связь в УKB-диапазоне. Создавалась для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замены Р-159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работы: частотной модуляции (4M), 4M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 криптографической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защитой, передача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скоростях 1,2-15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кбит/с. Можно работать дистанционного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двухпроводной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линии от телефонного аппарата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удалении до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500 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24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586" y="3789040"/>
            <a:ext cx="2066851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1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3604118"/>
            <a:ext cx="3253882" cy="3253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17" b="100000" l="875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486" y="4077072"/>
            <a:ext cx="2574032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9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Р-168-5КН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обеспечивает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помехозащищенную открытую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закрытую радиосвязь в звене управления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рота-батальон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Передает и принимает информацию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со скоростью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1,2 Кбит/с.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комплекта похож на Р-168-5УН1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приемопередатчик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МТГ, антенна АШ-2,4,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антенна универсальная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ВН/НЛ-5КН «вибратор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наклонный-наклонный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луч» с мачтовым устройством, первичный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 электропитания            10НКГЦ-6-2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зарядное устройство УЗМ-6-1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УВРД-О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комплект ЗИП-О, рюкзак для переноски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комплект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ЭТД.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07" l="16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4410539"/>
            <a:ext cx="4248472" cy="24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28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545" y="1700808"/>
            <a:ext cx="3790656" cy="5051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Р-168-1К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- портативная радиостанция для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разведгрупп, обеспечивает телефонную радиосвязь в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КВ-диапазоне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открытом режиме и с маскиратором речи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условиях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средне и сильнопересеченной местности.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осуществлять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радиосвязь с однотипной радиостанцией,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 совместимых диапазонах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частот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режимах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 КВ-радиостанциями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Р-168, Р-163, Р-143,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Р-134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Р-130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Р-129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Комплект радиостанции состоит из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приемопередатчика, антенны штыревой, АКБ,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устройства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микротелефонной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гарнитуры,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сумки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проводного соединения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303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404" l="72000" r="96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4147618"/>
            <a:ext cx="5715000" cy="2876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9" b="99007" l="2167" r="80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64" y="4080842"/>
            <a:ext cx="5715000" cy="2876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Портативные радиостанции УКВ диапазона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Р-168-0,1У(М)Е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Р-168-0,1У(М)1Е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 предназначены для обеспечения открытой и технически маскированной радиосвязи радиосетей ТЗУ: командир роты — командир взвода — командир отделения — солдат и являются средством криптографической защиты информации, обеспечивают открытую и маскированную радиосвязь радиосетей тактического звена управления при жестких условиях эксплуатации. Радиостанция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интегрирована 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разгрузку.</a:t>
            </a:r>
          </a:p>
        </p:txBody>
      </p:sp>
    </p:spTree>
    <p:extLst>
      <p:ext uri="{BB962C8B-B14F-4D97-AF65-F5344CB8AC3E}">
        <p14:creationId xmlns:p14="http://schemas.microsoft.com/office/powerpoint/2010/main" val="145149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5" name="image50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6" t="3001" r="4275" b="69542"/>
          <a:stretch/>
        </p:blipFill>
        <p:spPr>
          <a:xfrm>
            <a:off x="695400" y="1124744"/>
            <a:ext cx="108012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85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3429000"/>
            <a:ext cx="6114256" cy="40736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«Р-392» («Р-392А»)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переносная, симплексная УКВ радиостанция с ЧМ-модуляцией. Расчитана на эксплуатацию и хранение в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течение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5 лет.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радиостанции предусмотрена маскировка передаваемых сообщений путем простой инверсии речи.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Радиостанция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со штыревой антенной длиной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обеспечивает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связь с однотипной радиостанцией на открытой местности средней пересеченности в любое время года и суток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расстоянии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не менее 10 км, с устройством маскировки не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менее 7,5 км. Одна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батарея свежезаряженных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аккумуляторов 10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НКГЦ-1Д обеспечивает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непрерывную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работу радиостанции в течение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не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менее 10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часов.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08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Р-187П1 «Азарт»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цифровая радиостанция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6-го поколения, предназначена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обеспечения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помехо- и разведзащищенной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засекреченной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связи. Работает в широком спектре диапазонов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способна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обеспечивать связь между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всеми существующими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видами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телекоммуникационных технологий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- спутник, сотовая связь, интернет,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FM-радио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цифровое ТВ и т.п.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47"/>
          <a:stretch/>
        </p:blipFill>
        <p:spPr>
          <a:xfrm>
            <a:off x="7982014" y="3222765"/>
            <a:ext cx="2217317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200922"/>
            <a:ext cx="5544616" cy="3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3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068979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особенности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Р-187П1 «Азарт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расширенный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диапазон рабочих частот;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адаптивных режимов работы по мощности, частоте и скорости передачи информации;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наличие режима программной перестройки рабочей частоты со скоростью ее изменения 20000 скачков в секунду;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приема навигационной информации ГЛОНАСС/GPS и определения координат местоположения с точностью не хуже 25 м по широте и долготе и 40 м по высоте;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многоканальных режимов работы с ретрансляцией передаваемой информации;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в сетях связи стандарта TETRA.</a:t>
            </a:r>
          </a:p>
        </p:txBody>
      </p:sp>
    </p:spTree>
    <p:extLst>
      <p:ext uri="{BB962C8B-B14F-4D97-AF65-F5344CB8AC3E}">
        <p14:creationId xmlns:p14="http://schemas.microsoft.com/office/powerpoint/2010/main" val="261301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8136904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все началось с немецкого физика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Генриха Рудольфа Герца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который не думал, что его открытие беспроводной связи приведет к чему-либо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1888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Герц стал первым человеком в истории, который начал транслировать и принимать радиоволны. Но тогда скептически настроенный учёный написал: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Я не думаю, что открытые мной беспроводные волны будут иметь какое-либо практическое применение».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1447800"/>
            <a:ext cx="837093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17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235" y="1145778"/>
            <a:ext cx="2473413" cy="5557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Радиостанция ГРАНИТ Р48У.7 «Волновая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носимая 16-ти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канальная индивидуальная радиостанция - ретранслятор.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Работает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по технологии mesh-радиосетей, т.е. каждая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радиостанция - это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ретранслятор, который увеличивает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дальность распространения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сигнала. Пеленг осложняется,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одно устройство вышло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из строя, то другое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«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берет его функцию на себя».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Имеется Глонасс/GPS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 встроенный Bluetooth модуль.</a:t>
            </a:r>
          </a:p>
        </p:txBody>
      </p:sp>
    </p:spTree>
    <p:extLst>
      <p:ext uri="{BB962C8B-B14F-4D97-AF65-F5344CB8AC3E}">
        <p14:creationId xmlns:p14="http://schemas.microsoft.com/office/powerpoint/2010/main" val="409504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Переносные радиостанции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Р-392АК-2М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(«Арахис»)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- портативная радиостанция, предназначенная для обеспечения групп разведки и специального назначения.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Р-392АК-2М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представляет собой переносную симплексную радиостанцию УКВ диапазона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обеспечивающими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обмен речевой, телекодовой информацией и цифровыми данными с ПЭВМ , разме­щаемую: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теле оператора (в сумке в составе рабочего комплекта);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руках оператора; </a:t>
            </a:r>
            <a:endParaRPr lang="ru-RU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стационарном объекте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46850" b="12201"/>
          <a:stretch/>
        </p:blipFill>
        <p:spPr>
          <a:xfrm>
            <a:off x="9224392" y="3140968"/>
            <a:ext cx="2967608" cy="367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371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Желаемая схема организации военной связи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461" y="1124744"/>
            <a:ext cx="8821077" cy="55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19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519936" y="404664"/>
            <a:ext cx="5599789" cy="817562"/>
          </a:xfrm>
        </p:spPr>
        <p:txBody>
          <a:bodyPr/>
          <a:lstStyle/>
          <a:p>
            <a:pPr algn="ctr">
              <a:lnSpc>
                <a:spcPts val="6000"/>
              </a:lnSpc>
            </a:pPr>
            <a:r>
              <a:rPr lang="ru-RU" altLang="ko-KR" sz="60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Спасибо</a:t>
            </a:r>
            <a:br>
              <a:rPr lang="ru-RU" altLang="ko-KR" sz="60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ru-RU" altLang="ko-KR" sz="60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за</a:t>
            </a:r>
            <a:br>
              <a:rPr lang="ru-RU" altLang="ko-KR" sz="60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ru-RU" altLang="ko-KR" sz="6000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внимание!</a:t>
            </a:r>
            <a:endParaRPr lang="ko-KR" altLang="en-US" sz="6000" dirty="0" smtClean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42902" y="2636912"/>
            <a:ext cx="330482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1" t="3786" r="15741" b="4088"/>
          <a:stretch/>
        </p:blipFill>
        <p:spPr>
          <a:xfrm>
            <a:off x="356816" y="188640"/>
            <a:ext cx="4824536" cy="65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9217024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1889-1890 г.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итальянец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Аугусто Риги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–профессор физики в университете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Болонья, экспериментально доказал тождественность электромагнитных и световых волн. Подтвердив на опытах выводы Герца.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В1890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г — во Франции физиком и инженером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Эдуардом Бранли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на основе когерера (устройство, сопротивление которого принимает крайние значения максимум/минимум, в зависимости от подаваемого на него сигнала) был создан  прибор для регистрации электромагнитных волн - радиокондуктор. </a:t>
            </a:r>
            <a:endParaRPr lang="ru-RU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908720"/>
            <a:ext cx="2162175" cy="285750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5" t="2037" r="18113" b="23447"/>
          <a:stretch/>
        </p:blipFill>
        <p:spPr>
          <a:xfrm>
            <a:off x="9610680" y="3818756"/>
            <a:ext cx="2189600" cy="2857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208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856895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августа 1894 г.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Британской ассоциации содействия развитию науки в Оксфордском университете профессор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Оливер Джозеф Лодж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произвел первую успешную демонстрацию радиотелеграфии. Радиосигнал азбуки Морзе был отправлен из лаборатории в соседнем здании и принят аппаратом на расстояние 40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метров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театре Музея естественной истории, где проходила лекция.</a:t>
            </a:r>
            <a:endParaRPr lang="ru-RU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7748"/>
          <a:stretch/>
        </p:blipFill>
        <p:spPr>
          <a:xfrm>
            <a:off x="9120336" y="1196752"/>
            <a:ext cx="2994297" cy="40881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152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12" y="1052736"/>
            <a:ext cx="3234313" cy="3976974"/>
          </a:xfrm>
          <a:prstGeom prst="ellipse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1890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Тесла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заявил, что собирается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разработать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недорогое устройство, которое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«позволит                                   владельцу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слушать в море или на земле музыку или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песни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речь политического лидера, выдающегося ученого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или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проповеди священника, находящегося на огромном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расстоянии». 25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апреля 1891 года - Никола Тесла оформил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патент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США № 454622 на устройство для получения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электромагнитных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колебаний. Именно этот прибор он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демонстрировал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Институте Франклина. И это было уже почти готовое радио. Почти - потому что на самом деле у Теслы были более далеко идущие планы, чем создание прибора, позволяющего морякам слушать музыку на корабле. </a:t>
            </a:r>
          </a:p>
        </p:txBody>
      </p:sp>
    </p:spTree>
    <p:extLst>
      <p:ext uri="{BB962C8B-B14F-4D97-AF65-F5344CB8AC3E}">
        <p14:creationId xmlns:p14="http://schemas.microsoft.com/office/powerpoint/2010/main" val="190230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8280920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мая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1895 года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Степанович Попов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заседании Русского физико-химического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общества выступил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 докладом 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продемонстрировал созданный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им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мире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радиоприемник.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Свое сообщение Попов закончил следующими словами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0" i="1" dirty="0">
                <a:latin typeface="Arial" panose="020B0604020202020204" pitchFamily="34" charset="0"/>
                <a:cs typeface="Arial" panose="020B0604020202020204" pitchFamily="34" charset="0"/>
              </a:rPr>
              <a:t>В заключение могу выразить надежду, что мой прибор при дальнейшем усовершенствовании его может быть применен к передаче сигналов на расстояние при помощи быстрых электрических колебаний, как только будет найден источник таких колебаний, обладающих достаточной энергией».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73" l="0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331" y="1395264"/>
            <a:ext cx="3431704" cy="464750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0038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0" b="20841"/>
          <a:stretch/>
        </p:blipFill>
        <p:spPr>
          <a:xfrm>
            <a:off x="6119539" y="3429000"/>
            <a:ext cx="5917402" cy="2958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060512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1900 г. А.С. Попов осуществил связь в Балтийском море на расстоянии свыше 45 км между островами Гогланд и Кутсало, недалеко от города Котка. Эта первая в мире практическая линия беспроволочной связи обслуживала спасательную экспедицию по снятию с камней броненосца «Генерал-адмирал Апраксин», севшего на камни у южного берега Гогланда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Первая радиограмма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, переданная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А.С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. Поповым на остров Гогланд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 1900 </a:t>
            </a:r>
            <a:r>
              <a:rPr lang="ru-RU" sz="2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содержала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приказание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ледоколу «Ермак» выйти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на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помощь рыбакам, унесенным на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льдине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в море. Ледокол выполнил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приказ и рыбаки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были спасены.</a:t>
            </a:r>
          </a:p>
        </p:txBody>
      </p:sp>
    </p:spTree>
    <p:extLst>
      <p:ext uri="{BB962C8B-B14F-4D97-AF65-F5344CB8AC3E}">
        <p14:creationId xmlns:p14="http://schemas.microsoft.com/office/powerpoint/2010/main" val="2503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2" y="152400"/>
            <a:ext cx="11639549" cy="468288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Страницы истории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Gulim" pitchFamily="34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447800"/>
            <a:ext cx="11449272" cy="4953000"/>
          </a:xfrm>
        </p:spPr>
        <p:txBody>
          <a:bodyPr/>
          <a:lstStyle/>
          <a:p>
            <a:pPr marL="0" indent="0">
              <a:lnSpc>
                <a:spcPts val="3500"/>
              </a:lnSpc>
              <a:spcBef>
                <a:spcPts val="0"/>
              </a:spcBef>
              <a:buNone/>
            </a:pP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демонстрации практической значимости радио в ходе 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спасательной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операции радиосвязью заинтересовались и в сухопутных войсках. Были созданы две походные радиостанции </a:t>
            </a:r>
            <a:r>
              <a:rPr lang="ru-RU" sz="2400" b="0" u="sng" dirty="0">
                <a:latin typeface="Arial" panose="020B0604020202020204" pitchFamily="34" charset="0"/>
                <a:cs typeface="Arial" panose="020B0604020202020204" pitchFamily="34" charset="0"/>
              </a:rPr>
              <a:t>(первые в мире</a:t>
            </a:r>
            <a:r>
              <a:rPr lang="ru-RU" sz="2400" b="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0" dirty="0">
                <a:latin typeface="Arial" panose="020B0604020202020204" pitchFamily="34" charset="0"/>
                <a:cs typeface="Arial" panose="020B0604020202020204" pitchFamily="34" charset="0"/>
              </a:rPr>
              <a:t>которые активно использовались летом 1900 года в ходе больших маневров Петербургского военного округа</a:t>
            </a:r>
            <a:r>
              <a:rPr lang="ru-RU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31" t="5252" r="2612"/>
          <a:stretch/>
        </p:blipFill>
        <p:spPr>
          <a:xfrm>
            <a:off x="3952751" y="3429000"/>
            <a:ext cx="4502522" cy="3249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88708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1">
  <a:themeElements>
    <a:clrScheme name="business1 2">
      <a:dk1>
        <a:srgbClr val="000000"/>
      </a:dk1>
      <a:lt1>
        <a:srgbClr val="F8F8F8"/>
      </a:lt1>
      <a:dk2>
        <a:srgbClr val="000066"/>
      </a:dk2>
      <a:lt2>
        <a:srgbClr val="006666"/>
      </a:lt2>
      <a:accent1>
        <a:srgbClr val="669900"/>
      </a:accent1>
      <a:accent2>
        <a:srgbClr val="33CCCC"/>
      </a:accent2>
      <a:accent3>
        <a:srgbClr val="FBFBFB"/>
      </a:accent3>
      <a:accent4>
        <a:srgbClr val="000000"/>
      </a:accent4>
      <a:accent5>
        <a:srgbClr val="B8CAAA"/>
      </a:accent5>
      <a:accent6>
        <a:srgbClr val="2DB9B9"/>
      </a:accent6>
      <a:hlink>
        <a:srgbClr val="99CCFF"/>
      </a:hlink>
      <a:folHlink>
        <a:srgbClr val="B2B2B2"/>
      </a:folHlink>
    </a:clrScheme>
    <a:fontScheme name="business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Lucida Sans Unicode" pitchFamily="34" charset="0"/>
            <a:ea typeface="Gulim" pitchFamily="34" charset="-127"/>
          </a:defRPr>
        </a:defPPr>
      </a:lstStyle>
    </a:lnDef>
  </a:objectDefaults>
  <a:extraClrSchemeLst>
    <a:extraClrScheme>
      <a:clrScheme name="business1 1">
        <a:dk1>
          <a:srgbClr val="000000"/>
        </a:dk1>
        <a:lt1>
          <a:srgbClr val="F8F8F8"/>
        </a:lt1>
        <a:dk2>
          <a:srgbClr val="000066"/>
        </a:dk2>
        <a:lt2>
          <a:srgbClr val="006699"/>
        </a:lt2>
        <a:accent1>
          <a:srgbClr val="3333CC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ADADE2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2">
        <a:dk1>
          <a:srgbClr val="000000"/>
        </a:dk1>
        <a:lt1>
          <a:srgbClr val="F8F8F8"/>
        </a:lt1>
        <a:dk2>
          <a:srgbClr val="000066"/>
        </a:dk2>
        <a:lt2>
          <a:srgbClr val="006666"/>
        </a:lt2>
        <a:accent1>
          <a:srgbClr val="669900"/>
        </a:accent1>
        <a:accent2>
          <a:srgbClr val="33CCCC"/>
        </a:accent2>
        <a:accent3>
          <a:srgbClr val="FBFBFB"/>
        </a:accent3>
        <a:accent4>
          <a:srgbClr val="000000"/>
        </a:accent4>
        <a:accent5>
          <a:srgbClr val="B8CAAA"/>
        </a:accent5>
        <a:accent6>
          <a:srgbClr val="2DB9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3">
        <a:dk1>
          <a:srgbClr val="000000"/>
        </a:dk1>
        <a:lt1>
          <a:srgbClr val="F8F8F8"/>
        </a:lt1>
        <a:dk2>
          <a:srgbClr val="663300"/>
        </a:dk2>
        <a:lt2>
          <a:srgbClr val="462300"/>
        </a:lt2>
        <a:accent1>
          <a:srgbClr val="FF9900"/>
        </a:accent1>
        <a:accent2>
          <a:srgbClr val="996633"/>
        </a:accent2>
        <a:accent3>
          <a:srgbClr val="FBFBFB"/>
        </a:accent3>
        <a:accent4>
          <a:srgbClr val="000000"/>
        </a:accent4>
        <a:accent5>
          <a:srgbClr val="FFCAAA"/>
        </a:accent5>
        <a:accent6>
          <a:srgbClr val="8A5C2D"/>
        </a:accent6>
        <a:hlink>
          <a:srgbClr val="CC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business1</Template>
  <TotalTime>486</TotalTime>
  <Words>2199</Words>
  <Application>Microsoft Office PowerPoint</Application>
  <PresentationFormat>Широкоэкранный</PresentationFormat>
  <Paragraphs>120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Gulim</vt:lpstr>
      <vt:lpstr>Gulim</vt:lpstr>
      <vt:lpstr>Arial</vt:lpstr>
      <vt:lpstr>Lucida Sans Unicode</vt:lpstr>
      <vt:lpstr>Times New Roman</vt:lpstr>
      <vt:lpstr>Verdana</vt:lpstr>
      <vt:lpstr>Wingdings</vt:lpstr>
      <vt:lpstr>business1</vt:lpstr>
      <vt:lpstr>Предназначение, общее устройство и тактико-технические характеристики переносных радиостанций</vt:lpstr>
      <vt:lpstr>Презентация PowerPoint</vt:lpstr>
      <vt:lpstr>Страницы истории</vt:lpstr>
      <vt:lpstr>Страницы истории</vt:lpstr>
      <vt:lpstr>Страницы истории</vt:lpstr>
      <vt:lpstr>Страницы истории</vt:lpstr>
      <vt:lpstr>Страницы истории</vt:lpstr>
      <vt:lpstr>Страницы истории</vt:lpstr>
      <vt:lpstr>Страницы истории</vt:lpstr>
      <vt:lpstr>Страницы истории</vt:lpstr>
      <vt:lpstr>Страницы истории</vt:lpstr>
      <vt:lpstr>Радиосвязь</vt:lpstr>
      <vt:lpstr>Радиосвязь</vt:lpstr>
      <vt:lpstr>Особенности радиоволн</vt:lpstr>
      <vt:lpstr>Особенности радиоволн</vt:lpstr>
      <vt:lpstr>Радиосвязь</vt:lpstr>
      <vt:lpstr>Радиосвязь</vt:lpstr>
      <vt:lpstr>Военные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Переносные радиостанции</vt:lpstr>
      <vt:lpstr>Желаемая схема организации военной связи</vt:lpstr>
      <vt:lpstr>Спасибо за внимание!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Sales Report</dc:title>
  <dc:creator>Admin</dc:creator>
  <cp:lastModifiedBy>admin</cp:lastModifiedBy>
  <cp:revision>52</cp:revision>
  <dcterms:created xsi:type="dcterms:W3CDTF">2010-02-18T18:39:10Z</dcterms:created>
  <dcterms:modified xsi:type="dcterms:W3CDTF">2024-10-29T08:56:36Z</dcterms:modified>
</cp:coreProperties>
</file>